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CF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376" autoAdjust="0"/>
    <p:restoredTop sz="91813" autoAdjust="0"/>
  </p:normalViewPr>
  <p:slideViewPr>
    <p:cSldViewPr snapToGrid="0">
      <p:cViewPr varScale="1">
        <p:scale>
          <a:sx n="65" d="100"/>
          <a:sy n="65" d="100"/>
        </p:scale>
        <p:origin x="11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2DC89-55C3-4392-BF05-5E53E7B49917}" type="datetimeFigureOut">
              <a:rPr lang="fr-FR" smtClean="0"/>
              <a:t>16/11/2023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3D036-0752-4121-936D-963C6DBC1B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6927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u="sng" dirty="0"/>
              <a:t>Source : </a:t>
            </a:r>
            <a:r>
              <a:rPr lang="fr-FR" dirty="0"/>
              <a:t>Observatoire UT – SISE 2021-22. Effectifs étudiants inscrits en inscription principale tout régime confondu en 2021-2022, hors CPGE, hors ICT, IFSI inclus.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3D036-0752-4121-936D-963C6DBC1B1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4456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C45C7E-A1DC-F5C1-97BF-AD711E3195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EDDE010-8090-0969-841C-DD7F975861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C33224-78F1-B708-A5F9-6CC7F9925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2A5A-B12A-479C-899D-38EDF0D1F5CC}" type="datetimeFigureOut">
              <a:rPr lang="fr-FR" smtClean="0"/>
              <a:t>16/11/2023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E63128-6D9B-A0FB-F728-DE19AB7C9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4177A9-C55B-1C26-6B82-F1FDD7A38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4225-8CC1-47DD-915E-42E299EC01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4009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93FCE5-262A-923E-31A0-576B6AD3A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1CF1F17-AB5D-CF1E-227B-36EFFD172D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652024-754F-90F8-F675-4E8E5BC16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2A5A-B12A-479C-899D-38EDF0D1F5CC}" type="datetimeFigureOut">
              <a:rPr lang="fr-FR" smtClean="0"/>
              <a:t>16/11/2023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2B7632-7FC0-452B-E47F-3F35938B9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6077A1-8679-2DA7-19A6-24C749AF5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4225-8CC1-47DD-915E-42E299EC01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865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032E188-2C72-C750-BA1C-FF8B738B5C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65E23F8-C7A4-36AA-CB69-2937F156DB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C34646-478E-9872-4AE1-6C6191700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2A5A-B12A-479C-899D-38EDF0D1F5CC}" type="datetimeFigureOut">
              <a:rPr lang="fr-FR" smtClean="0"/>
              <a:t>16/11/2023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13F0F84-AACB-D903-23BE-64306BE6F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B37A23-1094-B802-2B3F-4866058E7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4225-8CC1-47DD-915E-42E299EC01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6024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63B64A-6A28-F3B3-4C73-871D3407E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2C75E1-DD71-767E-8705-AB0B92C83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C31CA5-8EBB-9A34-60F4-B9B78ABF9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2A5A-B12A-479C-899D-38EDF0D1F5CC}" type="datetimeFigureOut">
              <a:rPr lang="fr-FR" smtClean="0"/>
              <a:t>16/11/2023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8338F2-8238-5BD5-08BA-0FA8E3F3D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DEABA-8E02-1BC7-E7E4-EB769F3FA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4225-8CC1-47DD-915E-42E299EC01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294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584BFA-DACF-B737-B7F1-E656352D6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40C4029-AB9E-BE2B-1AAF-515926941A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6E5160-C787-0406-C28D-18F8BE059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2A5A-B12A-479C-899D-38EDF0D1F5CC}" type="datetimeFigureOut">
              <a:rPr lang="fr-FR" smtClean="0"/>
              <a:t>16/11/2023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4B301F-AD8A-EA89-43B9-A127A263F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55F74D-F0A3-712C-FD01-7F237EE78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4225-8CC1-47DD-915E-42E299EC01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22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A8259A-D67C-FEC6-2B90-D80365B0A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1A7516-F593-911A-1B4C-1E28D5E9CE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6C32793-E871-3F92-ACD2-C04AF0EB05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C594EE5-33CE-789B-ECF2-B856003D3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2A5A-B12A-479C-899D-38EDF0D1F5CC}" type="datetimeFigureOut">
              <a:rPr lang="fr-FR" smtClean="0"/>
              <a:t>16/11/2023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9A8DB02-16BC-64F6-29A3-F16FB52E1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9C315EF-A956-3A5E-51F1-67A5ACE01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4225-8CC1-47DD-915E-42E299EC01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582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C50371-DA1A-5AE7-023F-BA26C25F8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2D393D4-ACA4-DB3C-57A1-9497E3FD90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0151D39-364B-175E-848F-8C4F571ECC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514F785-0890-E242-44EA-AB263A67B1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23AFA0B-A888-F3D2-AC59-163641E15F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4DD55BA-B6DD-966D-F8CF-73D1BC554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2A5A-B12A-479C-899D-38EDF0D1F5CC}" type="datetimeFigureOut">
              <a:rPr lang="fr-FR" smtClean="0"/>
              <a:t>16/11/2023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94570A5-1457-16C6-F78B-9A8C6CA8E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2209AC3-CE8C-2D45-1FF7-50593441F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4225-8CC1-47DD-915E-42E299EC01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181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A165B5-CDE7-8FCA-BC92-3A39E0A0F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A6ABC45-E286-6BDA-CCE5-C06A81C1D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2A5A-B12A-479C-899D-38EDF0D1F5CC}" type="datetimeFigureOut">
              <a:rPr lang="fr-FR" smtClean="0"/>
              <a:t>16/11/2023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10C5C9A-161B-C91E-4623-8AEEC5387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5C6A087-D678-ED57-E8D2-8239D083E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4225-8CC1-47DD-915E-42E299EC01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0518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53A3BA0-A8D1-3B10-B50C-C09CC664E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2A5A-B12A-479C-899D-38EDF0D1F5CC}" type="datetimeFigureOut">
              <a:rPr lang="fr-FR" smtClean="0"/>
              <a:t>16/11/2023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F051932-E194-1FF8-72A3-330A2D9AC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3C73EF4-4656-C556-C478-EE2E2F041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4225-8CC1-47DD-915E-42E299EC01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7207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6572E9-043A-96C2-361C-BC36A4A1A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445023-293C-E469-A327-FB8B9A8F9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3BDC001-AE29-BBAE-84AA-6C260F2796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B02CB79-3DA5-EB6F-7AEB-2AE614CF8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2A5A-B12A-479C-899D-38EDF0D1F5CC}" type="datetimeFigureOut">
              <a:rPr lang="fr-FR" smtClean="0"/>
              <a:t>16/11/2023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FC97D79-CCF8-5912-EF28-7A990710A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1D506C2-BCB3-6808-0464-3D8F76C4D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4225-8CC1-47DD-915E-42E299EC01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1067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F58E7D-FA3B-70E5-53A0-C62FF8D51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175163D-D6B9-D397-4631-D6A3D0A1E7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2BCB6F8-7EAF-B122-2E26-1F3F9B956E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3D9A7F4-BF49-FF78-62A2-79EEAE9A3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2A5A-B12A-479C-899D-38EDF0D1F5CC}" type="datetimeFigureOut">
              <a:rPr lang="fr-FR" smtClean="0"/>
              <a:t>16/11/2023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DBE73F7-3CCB-738D-7FFA-C1B666FD4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0C61029-4B73-35C4-D50B-EE359D14B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4225-8CC1-47DD-915E-42E299EC01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939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214BEB8-C7F6-DECC-C8D6-0AC860A5C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32785BF-377B-B622-291A-E3F312F52E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47EE38-62AA-3376-2420-CC8EAB73E2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2A5A-B12A-479C-899D-38EDF0D1F5CC}" type="datetimeFigureOut">
              <a:rPr lang="fr-FR" smtClean="0"/>
              <a:t>16/11/2023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2F738A-A097-197F-0F10-9594170E1E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310E1B-C610-CD62-68F4-024332B644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A4225-8CC1-47DD-915E-42E299EC01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702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e 25">
            <a:extLst>
              <a:ext uri="{FF2B5EF4-FFF2-40B4-BE49-F238E27FC236}">
                <a16:creationId xmlns:a16="http://schemas.microsoft.com/office/drawing/2014/main" id="{0458ABD4-2A48-B8C4-6FA8-EA06FB80953B}"/>
              </a:ext>
            </a:extLst>
          </p:cNvPr>
          <p:cNvGrpSpPr/>
          <p:nvPr/>
        </p:nvGrpSpPr>
        <p:grpSpPr>
          <a:xfrm>
            <a:off x="1448040" y="169916"/>
            <a:ext cx="10516873" cy="6651650"/>
            <a:chOff x="828753" y="-322494"/>
            <a:chExt cx="12129805" cy="7579981"/>
          </a:xfrm>
        </p:grpSpPr>
        <p:grpSp>
          <p:nvGrpSpPr>
            <p:cNvPr id="25" name="Groupe 24">
              <a:extLst>
                <a:ext uri="{FF2B5EF4-FFF2-40B4-BE49-F238E27FC236}">
                  <a16:creationId xmlns:a16="http://schemas.microsoft.com/office/drawing/2014/main" id="{A79049AB-294B-0961-144B-32B1210B76FD}"/>
                </a:ext>
              </a:extLst>
            </p:cNvPr>
            <p:cNvGrpSpPr/>
            <p:nvPr/>
          </p:nvGrpSpPr>
          <p:grpSpPr>
            <a:xfrm>
              <a:off x="2619809" y="338525"/>
              <a:ext cx="6952381" cy="6180952"/>
              <a:chOff x="2619809" y="338525"/>
              <a:chExt cx="6952381" cy="6180952"/>
            </a:xfrm>
          </p:grpSpPr>
          <p:grpSp>
            <p:nvGrpSpPr>
              <p:cNvPr id="24" name="Groupe 23">
                <a:extLst>
                  <a:ext uri="{FF2B5EF4-FFF2-40B4-BE49-F238E27FC236}">
                    <a16:creationId xmlns:a16="http://schemas.microsoft.com/office/drawing/2014/main" id="{B04B1433-6F7D-1951-07DC-783AADB67508}"/>
                  </a:ext>
                </a:extLst>
              </p:cNvPr>
              <p:cNvGrpSpPr/>
              <p:nvPr/>
            </p:nvGrpSpPr>
            <p:grpSpPr>
              <a:xfrm>
                <a:off x="2619809" y="338525"/>
                <a:ext cx="6952381" cy="6180952"/>
                <a:chOff x="2619809" y="338525"/>
                <a:chExt cx="6952381" cy="6180952"/>
              </a:xfrm>
            </p:grpSpPr>
            <p:pic>
              <p:nvPicPr>
                <p:cNvPr id="5" name="Image 4">
                  <a:extLst>
                    <a:ext uri="{FF2B5EF4-FFF2-40B4-BE49-F238E27FC236}">
                      <a16:creationId xmlns:a16="http://schemas.microsoft.com/office/drawing/2014/main" id="{C1CBF18B-F9A2-4564-1643-3FBA3FA3FE4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19809" y="338525"/>
                  <a:ext cx="6952381" cy="6180952"/>
                </a:xfrm>
                <a:prstGeom prst="snip2DiagRect">
                  <a:avLst/>
                </a:prstGeom>
                <a:solidFill>
                  <a:srgbClr val="FFFFFF">
                    <a:shade val="85000"/>
                  </a:srgbClr>
                </a:solidFill>
                <a:ln w="88900" cap="sq">
                  <a:solidFill>
                    <a:srgbClr val="FFFFFF"/>
                  </a:solidFill>
                  <a:miter lim="800000"/>
                </a:ln>
                <a:effectLst>
                  <a:outerShdw blurRad="88900" algn="tl" rotWithShape="0">
                    <a:srgbClr val="000000">
                      <a:alpha val="45000"/>
                    </a:srgbClr>
                  </a:outerShdw>
                </a:effectLst>
                <a:scene3d>
                  <a:camera prst="orthographicFront"/>
                  <a:lightRig rig="twoPt" dir="t">
                    <a:rot lat="0" lon="0" rev="7200000"/>
                  </a:lightRig>
                </a:scene3d>
                <a:sp3d>
                  <a:bevelT w="25400" h="19050"/>
                  <a:contourClr>
                    <a:srgbClr val="FFFFFF"/>
                  </a:contourClr>
                </a:sp3d>
              </p:spPr>
            </p:pic>
            <p:sp>
              <p:nvSpPr>
                <p:cNvPr id="16" name="ZoneTexte 15">
                  <a:extLst>
                    <a:ext uri="{FF2B5EF4-FFF2-40B4-BE49-F238E27FC236}">
                      <a16:creationId xmlns:a16="http://schemas.microsoft.com/office/drawing/2014/main" id="{8686D3F8-D94B-425E-CD2E-571CA618224E}"/>
                    </a:ext>
                  </a:extLst>
                </p:cNvPr>
                <p:cNvSpPr txBox="1"/>
                <p:nvPr/>
              </p:nvSpPr>
              <p:spPr>
                <a:xfrm>
                  <a:off x="5697523" y="4977196"/>
                  <a:ext cx="1068199" cy="3231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500" dirty="0">
                      <a:solidFill>
                        <a:srgbClr val="F4CF10"/>
                      </a:solidFill>
                      <a:latin typeface="Arial Narrow" panose="020B0606020202030204" pitchFamily="34" charset="0"/>
                    </a:rPr>
                    <a:t>PAMIERS</a:t>
                  </a:r>
                </a:p>
              </p:txBody>
            </p:sp>
            <p:sp>
              <p:nvSpPr>
                <p:cNvPr id="17" name="ZoneTexte 16">
                  <a:extLst>
                    <a:ext uri="{FF2B5EF4-FFF2-40B4-BE49-F238E27FC236}">
                      <a16:creationId xmlns:a16="http://schemas.microsoft.com/office/drawing/2014/main" id="{FDE2F7B7-E72F-20FE-9C7F-49B99CF6EA16}"/>
                    </a:ext>
                  </a:extLst>
                </p:cNvPr>
                <p:cNvSpPr txBox="1"/>
                <p:nvPr/>
              </p:nvSpPr>
              <p:spPr>
                <a:xfrm>
                  <a:off x="6238612" y="4815613"/>
                  <a:ext cx="470483" cy="3231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500" dirty="0">
                      <a:solidFill>
                        <a:srgbClr val="F4CF10"/>
                      </a:solidFill>
                      <a:latin typeface="Arial Narrow" panose="020B0606020202030204" pitchFamily="34" charset="0"/>
                    </a:rPr>
                    <a:t>/</a:t>
                  </a:r>
                </a:p>
              </p:txBody>
            </p:sp>
          </p:grpSp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7C8EDD4D-1431-9AA4-5C1E-43457668F140}"/>
                  </a:ext>
                </a:extLst>
              </p:cNvPr>
              <p:cNvSpPr txBox="1"/>
              <p:nvPr/>
            </p:nvSpPr>
            <p:spPr>
              <a:xfrm>
                <a:off x="5593107" y="3966180"/>
                <a:ext cx="826401" cy="350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solidFill>
                      <a:srgbClr val="002060"/>
                    </a:solidFill>
                    <a:latin typeface="Arial Narrow" panose="020B0606020202030204" pitchFamily="34" charset="0"/>
                  </a:rPr>
                  <a:t>96 876</a:t>
                </a:r>
              </a:p>
            </p:txBody>
          </p:sp>
        </p:grp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C6D78197-56DE-6B95-E820-E36812563BCE}"/>
                </a:ext>
              </a:extLst>
            </p:cNvPr>
            <p:cNvSpPr txBox="1"/>
            <p:nvPr/>
          </p:nvSpPr>
          <p:spPr>
            <a:xfrm>
              <a:off x="828753" y="6871683"/>
              <a:ext cx="10355109" cy="3858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>
                  <a:latin typeface="Arial" panose="020B0604020202020204" pitchFamily="34" charset="0"/>
                  <a:cs typeface="Arial" panose="020B0604020202020204" pitchFamily="34" charset="0"/>
                </a:rPr>
                <a:t>Répartition des effectifs étudiants UT en 2021-2022 </a:t>
              </a:r>
              <a:r>
                <a:rPr lang="fr-FR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à </a:t>
              </a:r>
              <a:r>
                <a:rPr lang="fr-FR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Toulouse (</a:t>
              </a:r>
              <a:r>
                <a:rPr lang="fr-FR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Observatoire </a:t>
              </a:r>
              <a:r>
                <a:rPr lang="fr-FR" sz="1600" dirty="0">
                  <a:latin typeface="Arial" panose="020B0604020202020204" pitchFamily="34" charset="0"/>
                  <a:cs typeface="Arial" panose="020B0604020202020204" pitchFamily="34" charset="0"/>
                </a:rPr>
                <a:t>UT, SISE 2021-22)</a:t>
              </a:r>
            </a:p>
          </p:txBody>
        </p:sp>
        <p:pic>
          <p:nvPicPr>
            <p:cNvPr id="23" name="Image 22">
              <a:extLst>
                <a:ext uri="{FF2B5EF4-FFF2-40B4-BE49-F238E27FC236}">
                  <a16:creationId xmlns:a16="http://schemas.microsoft.com/office/drawing/2014/main" id="{9B95EEFF-2A81-DEB9-52CF-719BA469AF5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1749" y="-322494"/>
              <a:ext cx="2416809" cy="993600"/>
            </a:xfrm>
            <a:prstGeom prst="rect">
              <a:avLst/>
            </a:prstGeom>
          </p:spPr>
        </p:pic>
      </p:grpSp>
      <p:pic>
        <p:nvPicPr>
          <p:cNvPr id="2" name="Image 1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873" y="3285651"/>
            <a:ext cx="613897" cy="133035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570" y="4185063"/>
            <a:ext cx="714115" cy="272059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6" y="3872094"/>
            <a:ext cx="601112" cy="27689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570" y="3437542"/>
            <a:ext cx="520662" cy="411811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6" y="2939421"/>
            <a:ext cx="472152" cy="32780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570" y="2077986"/>
            <a:ext cx="316356" cy="316356"/>
          </a:xfrm>
          <a:prstGeom prst="rect">
            <a:avLst/>
          </a:prstGeom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90E4393F-41EA-4A56-8798-D6D0AC5AB75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312241" y="2393608"/>
            <a:ext cx="914670" cy="387078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55A77EF7-1CB5-4166-8FB4-6D7B94ADC9E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226911" y="2419075"/>
            <a:ext cx="358712" cy="358712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2CE59F4C-E219-4902-891D-EE64FA20726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308091" y="2703413"/>
            <a:ext cx="801167" cy="269126"/>
          </a:xfrm>
          <a:prstGeom prst="rect">
            <a:avLst/>
          </a:prstGeom>
        </p:spPr>
      </p:pic>
      <p:cxnSp>
        <p:nvCxnSpPr>
          <p:cNvPr id="35" name="Connecteur droit avec flèche 34">
            <a:extLst>
              <a:ext uri="{FF2B5EF4-FFF2-40B4-BE49-F238E27FC236}">
                <a16:creationId xmlns:a16="http://schemas.microsoft.com/office/drawing/2014/main" id="{9CA7C646-9E0C-4692-B214-5EEB3C18C392}"/>
              </a:ext>
            </a:extLst>
          </p:cNvPr>
          <p:cNvCxnSpPr>
            <a:cxnSpLocks/>
          </p:cNvCxnSpPr>
          <p:nvPr/>
        </p:nvCxnSpPr>
        <p:spPr>
          <a:xfrm>
            <a:off x="2222740" y="3219450"/>
            <a:ext cx="3344623" cy="68262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2" name="Image 41">
            <a:extLst>
              <a:ext uri="{FF2B5EF4-FFF2-40B4-BE49-F238E27FC236}">
                <a16:creationId xmlns:a16="http://schemas.microsoft.com/office/drawing/2014/main" id="{EB5E9E12-D025-4970-A186-6D26CD84BA3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11880" y="2707907"/>
            <a:ext cx="296585" cy="296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9758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22</Words>
  <Application>Microsoft Office PowerPoint</Application>
  <PresentationFormat>Grand écran</PresentationFormat>
  <Paragraphs>6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Flalleman</dc:creator>
  <cp:lastModifiedBy>Jérome-Henri BAUDET</cp:lastModifiedBy>
  <cp:revision>12</cp:revision>
  <dcterms:created xsi:type="dcterms:W3CDTF">2023-06-29T09:41:15Z</dcterms:created>
  <dcterms:modified xsi:type="dcterms:W3CDTF">2023-11-16T09:21:09Z</dcterms:modified>
</cp:coreProperties>
</file>